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Thin"/>
      <p:regular r:id="rId17"/>
      <p:bold r:id="rId18"/>
      <p:italic r:id="rId19"/>
      <p:boldItalic r:id="rId20"/>
    </p:embeddedFont>
    <p:embeddedFont>
      <p:font typeface="Caveat"/>
      <p:regular r:id="rId21"/>
      <p:bold r:id="rId22"/>
    </p:embeddedFont>
    <p:embeddedFont>
      <p:font typeface="Roboto Medium"/>
      <p:regular r:id="rId23"/>
      <p:bold r:id="rId24"/>
      <p:italic r:id="rId25"/>
      <p:boldItalic r:id="rId26"/>
    </p:embeddedFont>
    <p:embeddedFont>
      <p:font typeface="Roboto"/>
      <p:regular r:id="rId27"/>
      <p:bold r:id="rId28"/>
      <p:italic r:id="rId29"/>
      <p:boldItalic r:id="rId30"/>
    </p:embeddedFont>
    <p:embeddedFont>
      <p:font typeface="Amatic SC"/>
      <p:regular r:id="rId31"/>
      <p:bold r:id="rId32"/>
    </p:embeddedFont>
    <p:embeddedFont>
      <p:font typeface="Source Code Pr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Thin-boldItalic.fntdata"/><Relationship Id="rId22" Type="http://schemas.openxmlformats.org/officeDocument/2006/relationships/font" Target="fonts/Caveat-bold.fntdata"/><Relationship Id="rId21" Type="http://schemas.openxmlformats.org/officeDocument/2006/relationships/font" Target="fonts/Caveat-regular.fntdata"/><Relationship Id="rId24" Type="http://schemas.openxmlformats.org/officeDocument/2006/relationships/font" Target="fonts/RobotoMedium-bold.fntdata"/><Relationship Id="rId23" Type="http://schemas.openxmlformats.org/officeDocument/2006/relationships/font" Target="fonts/Roboto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edium-boldItalic.fntdata"/><Relationship Id="rId25" Type="http://schemas.openxmlformats.org/officeDocument/2006/relationships/font" Target="fonts/RobotoMedium-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maticSC-regular.fntdata"/><Relationship Id="rId30" Type="http://schemas.openxmlformats.org/officeDocument/2006/relationships/font" Target="fonts/Roboto-boldItalic.fntdata"/><Relationship Id="rId11" Type="http://schemas.openxmlformats.org/officeDocument/2006/relationships/slide" Target="slides/slide6.xml"/><Relationship Id="rId33" Type="http://schemas.openxmlformats.org/officeDocument/2006/relationships/font" Target="fonts/SourceCodePro-regular.fntdata"/><Relationship Id="rId10" Type="http://schemas.openxmlformats.org/officeDocument/2006/relationships/slide" Target="slides/slide5.xml"/><Relationship Id="rId32" Type="http://schemas.openxmlformats.org/officeDocument/2006/relationships/font" Target="fonts/AmaticSC-bold.fntdata"/><Relationship Id="rId13" Type="http://schemas.openxmlformats.org/officeDocument/2006/relationships/slide" Target="slides/slide8.xml"/><Relationship Id="rId35" Type="http://schemas.openxmlformats.org/officeDocument/2006/relationships/font" Target="fonts/SourceCodePro-italic.fntdata"/><Relationship Id="rId12" Type="http://schemas.openxmlformats.org/officeDocument/2006/relationships/slide" Target="slides/slide7.xml"/><Relationship Id="rId34" Type="http://schemas.openxmlformats.org/officeDocument/2006/relationships/font" Target="fonts/SourceCodePr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SourceCodePro-boldItalic.fntdata"/><Relationship Id="rId17" Type="http://schemas.openxmlformats.org/officeDocument/2006/relationships/font" Target="fonts/RobotoThin-regular.fntdata"/><Relationship Id="rId16" Type="http://schemas.openxmlformats.org/officeDocument/2006/relationships/slide" Target="slides/slide11.xml"/><Relationship Id="rId19" Type="http://schemas.openxmlformats.org/officeDocument/2006/relationships/font" Target="fonts/RobotoThin-italic.fntdata"/><Relationship Id="rId18" Type="http://schemas.openxmlformats.org/officeDocument/2006/relationships/font" Target="fonts/RobotoThin-bold.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31d2194b3c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31d2194b3c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31d2194b3c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31d2194b3c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131d2194b3c_0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131d2194b3c_0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33ac6078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33ac6078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31d2194b3c_0_4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31d2194b3c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31d2194b3c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31d2194b3c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31d2194b3c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31d2194b3c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33b592f88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33b592f88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31d2194b3c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31d2194b3c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33b592f88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33b592f88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0"/>
              </a:spcBef>
              <a:spcAft>
                <a:spcPts val="0"/>
              </a:spcAft>
              <a:buClr>
                <a:schemeClr val="accent1"/>
              </a:buClr>
              <a:buSzPts val="1400"/>
              <a:buChar char="○"/>
              <a:defRPr>
                <a:solidFill>
                  <a:schemeClr val="accent1"/>
                </a:solidFill>
                <a:highlight>
                  <a:schemeClr val="lt1"/>
                </a:highlight>
              </a:defRPr>
            </a:lvl2pPr>
            <a:lvl3pPr indent="-317500" lvl="2" marL="1371600">
              <a:spcBef>
                <a:spcPts val="0"/>
              </a:spcBef>
              <a:spcAft>
                <a:spcPts val="0"/>
              </a:spcAft>
              <a:buClr>
                <a:schemeClr val="accent1"/>
              </a:buClr>
              <a:buSzPts val="1400"/>
              <a:buChar char="■"/>
              <a:defRPr>
                <a:solidFill>
                  <a:schemeClr val="accent1"/>
                </a:solidFill>
                <a:highlight>
                  <a:schemeClr val="lt1"/>
                </a:highlight>
              </a:defRPr>
            </a:lvl3pPr>
            <a:lvl4pPr indent="-317500" lvl="3" marL="1828800">
              <a:spcBef>
                <a:spcPts val="0"/>
              </a:spcBef>
              <a:spcAft>
                <a:spcPts val="0"/>
              </a:spcAft>
              <a:buClr>
                <a:schemeClr val="accent1"/>
              </a:buClr>
              <a:buSzPts val="1400"/>
              <a:buChar char="●"/>
              <a:defRPr>
                <a:solidFill>
                  <a:schemeClr val="accent1"/>
                </a:solidFill>
                <a:highlight>
                  <a:schemeClr val="lt1"/>
                </a:highlight>
              </a:defRPr>
            </a:lvl4pPr>
            <a:lvl5pPr indent="-317500" lvl="4" marL="2286000">
              <a:spcBef>
                <a:spcPts val="0"/>
              </a:spcBef>
              <a:spcAft>
                <a:spcPts val="0"/>
              </a:spcAft>
              <a:buClr>
                <a:schemeClr val="accent1"/>
              </a:buClr>
              <a:buSzPts val="1400"/>
              <a:buChar char="○"/>
              <a:defRPr>
                <a:solidFill>
                  <a:schemeClr val="accent1"/>
                </a:solidFill>
                <a:highlight>
                  <a:schemeClr val="lt1"/>
                </a:highlight>
              </a:defRPr>
            </a:lvl5pPr>
            <a:lvl6pPr indent="-317500" lvl="5" marL="2743200">
              <a:spcBef>
                <a:spcPts val="0"/>
              </a:spcBef>
              <a:spcAft>
                <a:spcPts val="0"/>
              </a:spcAft>
              <a:buClr>
                <a:schemeClr val="accent1"/>
              </a:buClr>
              <a:buSzPts val="1400"/>
              <a:buChar char="■"/>
              <a:defRPr>
                <a:solidFill>
                  <a:schemeClr val="accent1"/>
                </a:solidFill>
                <a:highlight>
                  <a:schemeClr val="lt1"/>
                </a:highlight>
              </a:defRPr>
            </a:lvl6pPr>
            <a:lvl7pPr indent="-317500" lvl="6" marL="3200400">
              <a:spcBef>
                <a:spcPts val="0"/>
              </a:spcBef>
              <a:spcAft>
                <a:spcPts val="0"/>
              </a:spcAft>
              <a:buClr>
                <a:schemeClr val="accent1"/>
              </a:buClr>
              <a:buSzPts val="1400"/>
              <a:buChar char="●"/>
              <a:defRPr>
                <a:solidFill>
                  <a:schemeClr val="accent1"/>
                </a:solidFill>
                <a:highlight>
                  <a:schemeClr val="lt1"/>
                </a:highlight>
              </a:defRPr>
            </a:lvl7pPr>
            <a:lvl8pPr indent="-317500" lvl="7" marL="3657600">
              <a:spcBef>
                <a:spcPts val="0"/>
              </a:spcBef>
              <a:spcAft>
                <a:spcPts val="0"/>
              </a:spcAft>
              <a:buClr>
                <a:schemeClr val="accent1"/>
              </a:buClr>
              <a:buSzPts val="1400"/>
              <a:buChar char="○"/>
              <a:defRPr>
                <a:solidFill>
                  <a:schemeClr val="accent1"/>
                </a:solidFill>
                <a:highlight>
                  <a:schemeClr val="lt1"/>
                </a:highlight>
              </a:defRPr>
            </a:lvl8pPr>
            <a:lvl9pPr indent="-317500" lvl="8" marL="41148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8.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5.png"/><Relationship Id="rId5"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9.png"/><Relationship Id="rId6" Type="http://schemas.openxmlformats.org/officeDocument/2006/relationships/image" Target="../media/image4.png"/><Relationship Id="rId7"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20.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hyperlink" Target="https://thawing-garden-45544.herokuapp.com/" TargetMode="External"/><Relationship Id="rId4" Type="http://schemas.openxmlformats.org/officeDocument/2006/relationships/hyperlink" Target="http://drive.google.com/file/d/1PwtTKvQioWbqXvYNs-1dpM7KYXdJw4QH/view" TargetMode="External"/><Relationship Id="rId5"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225000" y="1304400"/>
            <a:ext cx="8694000" cy="253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5020"/>
              <a:t>DS-1 Project</a:t>
            </a:r>
            <a:endParaRPr sz="5020"/>
          </a:p>
          <a:p>
            <a:pPr indent="0" lvl="0" marL="0" rtl="0" algn="ctr">
              <a:spcBef>
                <a:spcPts val="0"/>
              </a:spcBef>
              <a:spcAft>
                <a:spcPts val="0"/>
              </a:spcAft>
              <a:buSzPts val="990"/>
              <a:buNone/>
            </a:pPr>
            <a:r>
              <a:rPr lang="en" sz="3920"/>
              <a:t>TweetNiche: A tool for user niche exploration and analysis</a:t>
            </a:r>
            <a:endParaRPr sz="3920"/>
          </a:p>
        </p:txBody>
      </p:sp>
      <p:sp>
        <p:nvSpPr>
          <p:cNvPr id="57" name="Google Shape;57;p13"/>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Clr>
                <a:srgbClr val="000000"/>
              </a:buClr>
              <a:buSzPts val="605"/>
              <a:buFont typeface="Arial"/>
              <a:buNone/>
            </a:pPr>
            <a:r>
              <a:rPr b="0" lang="en" sz="3040">
                <a:latin typeface="Caveat"/>
                <a:ea typeface="Caveat"/>
                <a:cs typeface="Caveat"/>
                <a:sym typeface="Caveat"/>
              </a:rPr>
              <a:t>Prepared By : Team Happy Whale</a:t>
            </a:r>
            <a:endParaRPr b="0" sz="3040">
              <a:latin typeface="Caveat"/>
              <a:ea typeface="Caveat"/>
              <a:cs typeface="Caveat"/>
              <a:sym typeface="Caveat"/>
            </a:endParaRPr>
          </a:p>
          <a:p>
            <a:pPr indent="0" lvl="0" marL="0" rtl="0" algn="ctr">
              <a:lnSpc>
                <a:spcPct val="80000"/>
              </a:lnSpc>
              <a:spcBef>
                <a:spcPts val="0"/>
              </a:spcBef>
              <a:spcAft>
                <a:spcPts val="0"/>
              </a:spcAft>
              <a:buClr>
                <a:srgbClr val="000000"/>
              </a:buClr>
              <a:buSzPts val="605"/>
              <a:buFont typeface="Arial"/>
              <a:buNone/>
            </a:pPr>
            <a:r>
              <a:rPr b="0" lang="en" sz="3040">
                <a:latin typeface="Caveat"/>
                <a:ea typeface="Caveat"/>
                <a:cs typeface="Caveat"/>
                <a:sym typeface="Caveat"/>
              </a:rPr>
              <a:t>Aman Pawar 	Alvin Vinod 	Pratik Mukherjee	  Ojas Kulkarni</a:t>
            </a:r>
            <a:endParaRPr b="0" sz="3040">
              <a:latin typeface="Caveat"/>
              <a:ea typeface="Caveat"/>
              <a:cs typeface="Caveat"/>
              <a:sym typeface="Caveat"/>
            </a:endParaRPr>
          </a:p>
          <a:p>
            <a:pPr indent="0" lvl="0" marL="0" rtl="0" algn="ctr">
              <a:lnSpc>
                <a:spcPct val="80000"/>
              </a:lnSpc>
              <a:spcBef>
                <a:spcPts val="0"/>
              </a:spcBef>
              <a:spcAft>
                <a:spcPts val="0"/>
              </a:spcAft>
              <a:buSzPts val="605"/>
              <a:buNone/>
            </a:pPr>
            <a:r>
              <a:t/>
            </a:r>
            <a:endParaRPr sz="2655"/>
          </a:p>
        </p:txBody>
      </p:sp>
      <p:pic>
        <p:nvPicPr>
          <p:cNvPr id="58" name="Google Shape;58;p13"/>
          <p:cNvPicPr preferRelativeResize="0"/>
          <p:nvPr/>
        </p:nvPicPr>
        <p:blipFill>
          <a:blip r:embed="rId3">
            <a:alphaModFix/>
          </a:blip>
          <a:stretch>
            <a:fillRect/>
          </a:stretch>
        </p:blipFill>
        <p:spPr>
          <a:xfrm>
            <a:off x="3944225" y="290300"/>
            <a:ext cx="1396675" cy="1396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2"/>
          <p:cNvSpPr txBox="1"/>
          <p:nvPr>
            <p:ph type="title"/>
          </p:nvPr>
        </p:nvSpPr>
        <p:spPr>
          <a:xfrm>
            <a:off x="311700" y="178675"/>
            <a:ext cx="8713800" cy="71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400"/>
              <a:t>CONCLUSION &amp; RESULTS</a:t>
            </a:r>
            <a:endParaRPr sz="4400"/>
          </a:p>
        </p:txBody>
      </p:sp>
      <p:sp>
        <p:nvSpPr>
          <p:cNvPr id="152" name="Google Shape;152;p22"/>
          <p:cNvSpPr txBox="1"/>
          <p:nvPr>
            <p:ph idx="1" type="body"/>
          </p:nvPr>
        </p:nvSpPr>
        <p:spPr>
          <a:xfrm>
            <a:off x="339000" y="1052900"/>
            <a:ext cx="8217900" cy="1726800"/>
          </a:xfrm>
          <a:prstGeom prst="rect">
            <a:avLst/>
          </a:prstGeom>
        </p:spPr>
        <p:txBody>
          <a:bodyPr anchorCtr="0" anchor="t" bIns="91425" lIns="91425" spcFirstLastPara="1" rIns="91425" wrap="square" tIns="91425">
            <a:normAutofit lnSpcReduction="10000"/>
          </a:bodyPr>
          <a:lstStyle/>
          <a:p>
            <a:pPr indent="-304800" lvl="0" marL="457200" rtl="0" algn="l">
              <a:lnSpc>
                <a:spcPct val="115000"/>
              </a:lnSpc>
              <a:spcBef>
                <a:spcPts val="0"/>
              </a:spcBef>
              <a:spcAft>
                <a:spcPts val="0"/>
              </a:spcAft>
              <a:buSzPts val="1200"/>
              <a:buAutoNum type="arabicPeriod"/>
            </a:pPr>
            <a:r>
              <a:rPr lang="en"/>
              <a:t>The final recommender displays tweets based on cosine similarity. This has led to a few tweets which match on a few keywords only to sneak into the feed. </a:t>
            </a:r>
            <a:endParaRPr/>
          </a:p>
          <a:p>
            <a:pPr indent="-304800" lvl="0" marL="457200" rtl="0" algn="l">
              <a:lnSpc>
                <a:spcPct val="115000"/>
              </a:lnSpc>
              <a:spcBef>
                <a:spcPts val="0"/>
              </a:spcBef>
              <a:spcAft>
                <a:spcPts val="0"/>
              </a:spcAft>
              <a:buSzPts val="1200"/>
              <a:buAutoNum type="arabicPeriod"/>
            </a:pPr>
            <a:r>
              <a:rPr lang="en"/>
              <a:t>The user tweet based analytics displays more popular tweets that match the user's tweet. Few tweets that are extremely popular manage to rank up and move into the top 10 displayed tweets.</a:t>
            </a:r>
            <a:endParaRPr/>
          </a:p>
          <a:p>
            <a:pPr indent="-304800" lvl="0" marL="457200" rtl="0" algn="l">
              <a:lnSpc>
                <a:spcPct val="115000"/>
              </a:lnSpc>
              <a:spcBef>
                <a:spcPts val="0"/>
              </a:spcBef>
              <a:spcAft>
                <a:spcPts val="0"/>
              </a:spcAft>
              <a:buSzPts val="1200"/>
              <a:buAutoNum type="arabicPeriod"/>
            </a:pPr>
            <a:r>
              <a:rPr lang="en"/>
              <a:t>Using BERT based model for text embedding of tweets yielded better results compared to bare tf-idf vectorizer.</a:t>
            </a:r>
            <a:endParaRPr/>
          </a:p>
          <a:p>
            <a:pPr indent="-304800" lvl="0" marL="457200" rtl="0" algn="l">
              <a:lnSpc>
                <a:spcPct val="115000"/>
              </a:lnSpc>
              <a:spcBef>
                <a:spcPts val="0"/>
              </a:spcBef>
              <a:spcAft>
                <a:spcPts val="0"/>
              </a:spcAft>
              <a:buSzPts val="1200"/>
              <a:buAutoNum type="arabicPeriod"/>
            </a:pPr>
            <a:r>
              <a:rPr lang="en"/>
              <a:t>The final model was integrated into a pipeline and deployed on Heroku.</a:t>
            </a:r>
            <a:endParaRPr/>
          </a:p>
        </p:txBody>
      </p:sp>
      <p:sp>
        <p:nvSpPr>
          <p:cNvPr id="153" name="Google Shape;153;p22"/>
          <p:cNvSpPr txBox="1"/>
          <p:nvPr>
            <p:ph type="title"/>
          </p:nvPr>
        </p:nvSpPr>
        <p:spPr>
          <a:xfrm>
            <a:off x="430200" y="3120525"/>
            <a:ext cx="8713800" cy="56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400"/>
              <a:t>FUTURE SCOPE</a:t>
            </a:r>
            <a:endParaRPr sz="4400"/>
          </a:p>
        </p:txBody>
      </p:sp>
      <p:sp>
        <p:nvSpPr>
          <p:cNvPr id="154" name="Google Shape;154;p22"/>
          <p:cNvSpPr txBox="1"/>
          <p:nvPr>
            <p:ph idx="1" type="body"/>
          </p:nvPr>
        </p:nvSpPr>
        <p:spPr>
          <a:xfrm>
            <a:off x="339000" y="3590925"/>
            <a:ext cx="8422200" cy="13989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SzPts val="1100"/>
              <a:buAutoNum type="arabicPeriod"/>
            </a:pPr>
            <a:r>
              <a:rPr lang="en" sz="1100"/>
              <a:t>The topic vector can be improved with by choosing better language models and better queries can be formulated using context based keyword mapping.</a:t>
            </a:r>
            <a:endParaRPr sz="1100"/>
          </a:p>
          <a:p>
            <a:pPr indent="-298450" lvl="0" marL="457200" rtl="0" algn="l">
              <a:spcBef>
                <a:spcPts val="0"/>
              </a:spcBef>
              <a:spcAft>
                <a:spcPts val="0"/>
              </a:spcAft>
              <a:buSzPts val="1100"/>
              <a:buAutoNum type="arabicPeriod"/>
            </a:pPr>
            <a:r>
              <a:rPr lang="en" sz="1100"/>
              <a:t>A feedback </a:t>
            </a:r>
            <a:r>
              <a:rPr lang="en" sz="1100"/>
              <a:t>mechanism</a:t>
            </a:r>
            <a:r>
              <a:rPr lang="en" sz="1100"/>
              <a:t> can be built on top of the current interface for the user to report bad tweets and upvote useful tweets.</a:t>
            </a:r>
            <a:endParaRPr sz="1100"/>
          </a:p>
          <a:p>
            <a:pPr indent="-298450" lvl="0" marL="457200" rtl="0" algn="l">
              <a:spcBef>
                <a:spcPts val="0"/>
              </a:spcBef>
              <a:spcAft>
                <a:spcPts val="0"/>
              </a:spcAft>
              <a:buSzPts val="1100"/>
              <a:buAutoNum type="arabicPeriod"/>
            </a:pPr>
            <a:r>
              <a:rPr lang="en" sz="1100"/>
              <a:t>The popularity potential of a tweet can be predicted using user followers, performance of similar tweets in the past and additional factors.</a:t>
            </a:r>
            <a:endParaRPr sz="1100"/>
          </a:p>
        </p:txBody>
      </p:sp>
      <p:pic>
        <p:nvPicPr>
          <p:cNvPr id="155" name="Google Shape;155;p22"/>
          <p:cNvPicPr preferRelativeResize="0"/>
          <p:nvPr/>
        </p:nvPicPr>
        <p:blipFill>
          <a:blip r:embed="rId3">
            <a:alphaModFix/>
          </a:blip>
          <a:stretch>
            <a:fillRect/>
          </a:stretch>
        </p:blipFill>
        <p:spPr>
          <a:xfrm>
            <a:off x="8091100" y="0"/>
            <a:ext cx="1052900" cy="1052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343200" y="921650"/>
            <a:ext cx="8583600" cy="157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8700">
                <a:solidFill>
                  <a:schemeClr val="accent1"/>
                </a:solidFill>
                <a:highlight>
                  <a:schemeClr val="dk1"/>
                </a:highlight>
              </a:rPr>
              <a:t>THANK-YOU</a:t>
            </a:r>
            <a:endParaRPr sz="8700">
              <a:solidFill>
                <a:schemeClr val="accent1"/>
              </a:solidFill>
              <a:highlight>
                <a:schemeClr val="dk1"/>
              </a:highlight>
            </a:endParaRPr>
          </a:p>
        </p:txBody>
      </p:sp>
      <p:sp>
        <p:nvSpPr>
          <p:cNvPr id="161" name="Google Shape;161;p23"/>
          <p:cNvSpPr txBox="1"/>
          <p:nvPr>
            <p:ph idx="1" type="body"/>
          </p:nvPr>
        </p:nvSpPr>
        <p:spPr>
          <a:xfrm>
            <a:off x="374700" y="2436775"/>
            <a:ext cx="8520600" cy="1300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sz="2000"/>
              <a:t>TEAM HAPPY WHALE IS KEEN TO KNOW YOUR FEEDBACK</a:t>
            </a:r>
            <a:endParaRPr b="1" sz="2000"/>
          </a:p>
        </p:txBody>
      </p:sp>
      <p:pic>
        <p:nvPicPr>
          <p:cNvPr id="162" name="Google Shape;162;p23"/>
          <p:cNvPicPr preferRelativeResize="0"/>
          <p:nvPr/>
        </p:nvPicPr>
        <p:blipFill>
          <a:blip r:embed="rId3">
            <a:alphaModFix/>
          </a:blip>
          <a:stretch>
            <a:fillRect/>
          </a:stretch>
        </p:blipFill>
        <p:spPr>
          <a:xfrm>
            <a:off x="3633500" y="2856600"/>
            <a:ext cx="2396753" cy="2240450"/>
          </a:xfrm>
          <a:prstGeom prst="rect">
            <a:avLst/>
          </a:prstGeom>
          <a:noFill/>
          <a:ln>
            <a:noFill/>
          </a:ln>
        </p:spPr>
      </p:pic>
      <p:pic>
        <p:nvPicPr>
          <p:cNvPr id="163" name="Google Shape;163;p23"/>
          <p:cNvPicPr preferRelativeResize="0"/>
          <p:nvPr/>
        </p:nvPicPr>
        <p:blipFill>
          <a:blip r:embed="rId4">
            <a:alphaModFix/>
          </a:blip>
          <a:stretch>
            <a:fillRect/>
          </a:stretch>
        </p:blipFill>
        <p:spPr>
          <a:xfrm>
            <a:off x="4887700" y="3662376"/>
            <a:ext cx="782625" cy="791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title"/>
          </p:nvPr>
        </p:nvSpPr>
        <p:spPr>
          <a:xfrm>
            <a:off x="292050" y="305200"/>
            <a:ext cx="8559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50"/>
              <a:t>TABLE OF CONTENTS:</a:t>
            </a:r>
            <a:endParaRPr sz="4850"/>
          </a:p>
        </p:txBody>
      </p:sp>
      <p:pic>
        <p:nvPicPr>
          <p:cNvPr id="64" name="Google Shape;64;p14"/>
          <p:cNvPicPr preferRelativeResize="0"/>
          <p:nvPr/>
        </p:nvPicPr>
        <p:blipFill rotWithShape="1">
          <a:blip r:embed="rId3">
            <a:alphaModFix amt="33000"/>
          </a:blip>
          <a:srcRect b="7595" l="0" r="0" t="0"/>
          <a:stretch/>
        </p:blipFill>
        <p:spPr>
          <a:xfrm>
            <a:off x="2148600" y="1052225"/>
            <a:ext cx="4736950" cy="3854150"/>
          </a:xfrm>
          <a:prstGeom prst="rect">
            <a:avLst/>
          </a:prstGeom>
          <a:noFill/>
          <a:ln>
            <a:noFill/>
          </a:ln>
        </p:spPr>
      </p:pic>
      <p:sp>
        <p:nvSpPr>
          <p:cNvPr id="65" name="Google Shape;65;p14"/>
          <p:cNvSpPr txBox="1"/>
          <p:nvPr>
            <p:ph idx="1" type="body"/>
          </p:nvPr>
        </p:nvSpPr>
        <p:spPr>
          <a:xfrm>
            <a:off x="311700" y="1389600"/>
            <a:ext cx="8619000" cy="31794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Clr>
                <a:srgbClr val="202124"/>
              </a:buClr>
              <a:buSzPts val="1700"/>
              <a:buAutoNum type="arabicPeriod"/>
            </a:pPr>
            <a:r>
              <a:rPr lang="en" sz="1700">
                <a:solidFill>
                  <a:srgbClr val="202124"/>
                </a:solidFill>
              </a:rPr>
              <a:t>Introduction and Motivation about the project</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Introduction to the Dataset and Data </a:t>
            </a:r>
            <a:r>
              <a:rPr lang="en" sz="1700">
                <a:solidFill>
                  <a:srgbClr val="202124"/>
                </a:solidFill>
              </a:rPr>
              <a:t>Scraping</a:t>
            </a:r>
            <a:r>
              <a:rPr lang="en" sz="1700">
                <a:solidFill>
                  <a:srgbClr val="202124"/>
                </a:solidFill>
              </a:rPr>
              <a:t> Methodologies</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Data Visualizations</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Recommendation System</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Clustering Algorithms</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Product Demonstration</a:t>
            </a:r>
            <a:endParaRPr sz="1700">
              <a:solidFill>
                <a:srgbClr val="202124"/>
              </a:solidFill>
            </a:endParaRPr>
          </a:p>
          <a:p>
            <a:pPr indent="-336550" lvl="0" marL="457200" rtl="0" algn="l">
              <a:spcBef>
                <a:spcPts val="0"/>
              </a:spcBef>
              <a:spcAft>
                <a:spcPts val="0"/>
              </a:spcAft>
              <a:buClr>
                <a:srgbClr val="202124"/>
              </a:buClr>
              <a:buSzPts val="1700"/>
              <a:buAutoNum type="arabicPeriod"/>
            </a:pPr>
            <a:r>
              <a:rPr lang="en" sz="1700">
                <a:solidFill>
                  <a:srgbClr val="202124"/>
                </a:solidFill>
              </a:rPr>
              <a:t>Conclusion, Results &amp; Future Scope</a:t>
            </a:r>
            <a:endParaRPr sz="1700">
              <a:solidFill>
                <a:srgbClr val="202124"/>
              </a:solidFill>
            </a:endParaRPr>
          </a:p>
        </p:txBody>
      </p:sp>
      <p:pic>
        <p:nvPicPr>
          <p:cNvPr id="66" name="Google Shape;66;p14"/>
          <p:cNvPicPr preferRelativeResize="0"/>
          <p:nvPr/>
        </p:nvPicPr>
        <p:blipFill rotWithShape="1">
          <a:blip r:embed="rId4">
            <a:alphaModFix amt="7000"/>
          </a:blip>
          <a:srcRect b="22403" l="10166" r="12169" t="9767"/>
          <a:stretch/>
        </p:blipFill>
        <p:spPr>
          <a:xfrm>
            <a:off x="5439750" y="2089475"/>
            <a:ext cx="3171175" cy="1424300"/>
          </a:xfrm>
          <a:prstGeom prst="rect">
            <a:avLst/>
          </a:prstGeom>
          <a:noFill/>
          <a:ln>
            <a:noFill/>
          </a:ln>
        </p:spPr>
      </p:pic>
      <p:pic>
        <p:nvPicPr>
          <p:cNvPr id="67" name="Google Shape;67;p14"/>
          <p:cNvPicPr preferRelativeResize="0"/>
          <p:nvPr/>
        </p:nvPicPr>
        <p:blipFill>
          <a:blip r:embed="rId5">
            <a:alphaModFix/>
          </a:blip>
          <a:stretch>
            <a:fillRect/>
          </a:stretch>
        </p:blipFill>
        <p:spPr>
          <a:xfrm>
            <a:off x="7656050" y="3579550"/>
            <a:ext cx="1406200" cy="1478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265500" y="189475"/>
            <a:ext cx="8227200" cy="849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INTRODUCTION &amp; MOTIVATION TO THE PROJECT</a:t>
            </a:r>
            <a:endParaRPr/>
          </a:p>
        </p:txBody>
      </p:sp>
      <p:sp>
        <p:nvSpPr>
          <p:cNvPr id="73" name="Google Shape;73;p15"/>
          <p:cNvSpPr txBox="1"/>
          <p:nvPr>
            <p:ph idx="1" type="subTitle"/>
          </p:nvPr>
        </p:nvSpPr>
        <p:spPr>
          <a:xfrm>
            <a:off x="407800" y="934400"/>
            <a:ext cx="8471700" cy="4040700"/>
          </a:xfrm>
          <a:prstGeom prst="rect">
            <a:avLst/>
          </a:prstGeom>
        </p:spPr>
        <p:txBody>
          <a:bodyPr anchorCtr="0" anchor="t" bIns="91425" lIns="91425" spcFirstLastPara="1" rIns="91425" wrap="square" tIns="91425">
            <a:noAutofit/>
          </a:bodyPr>
          <a:lstStyle/>
          <a:p>
            <a:pPr indent="0" lvl="0" marL="0" rtl="0" algn="just">
              <a:lnSpc>
                <a:spcPct val="105000"/>
              </a:lnSpc>
              <a:spcBef>
                <a:spcPts val="1200"/>
              </a:spcBef>
              <a:spcAft>
                <a:spcPts val="0"/>
              </a:spcAft>
              <a:buNone/>
            </a:pPr>
            <a:r>
              <a:rPr lang="en" sz="1150">
                <a:solidFill>
                  <a:schemeClr val="accent1"/>
                </a:solidFill>
                <a:highlight>
                  <a:schemeClr val="lt1"/>
                </a:highlight>
              </a:rPr>
              <a:t>TweetNiche is a tool built for Twitter users &amp; content creators looking to better understand the audience in their niche. Newbies to content creation often start out writing on a broad range of topics before finding a dedicated audience for a niche. Along the way, it is important to learn and understand various topics and explore several niche's before landing on one that works.</a:t>
            </a:r>
            <a:endParaRPr sz="1150">
              <a:solidFill>
                <a:schemeClr val="accent1"/>
              </a:solidFill>
              <a:highlight>
                <a:schemeClr val="lt1"/>
              </a:highlight>
            </a:endParaRPr>
          </a:p>
          <a:p>
            <a:pPr indent="0" lvl="0" marL="0" rtl="0" algn="just">
              <a:lnSpc>
                <a:spcPct val="105000"/>
              </a:lnSpc>
              <a:spcBef>
                <a:spcPts val="1200"/>
              </a:spcBef>
              <a:spcAft>
                <a:spcPts val="0"/>
              </a:spcAft>
              <a:buSzPts val="605"/>
              <a:buNone/>
            </a:pPr>
            <a:r>
              <a:rPr lang="en" sz="1150">
                <a:solidFill>
                  <a:schemeClr val="accent1"/>
                </a:solidFill>
                <a:highlight>
                  <a:schemeClr val="lt1"/>
                </a:highlight>
              </a:rPr>
              <a:t>TweetNiche has two components: a recommender &amp; a tweet analytics tool. </a:t>
            </a:r>
            <a:endParaRPr sz="1150">
              <a:solidFill>
                <a:schemeClr val="accent1"/>
              </a:solidFill>
              <a:highlight>
                <a:schemeClr val="lt1"/>
              </a:highlight>
            </a:endParaRPr>
          </a:p>
          <a:p>
            <a:pPr indent="0" lvl="0" marL="0" rtl="0" algn="just">
              <a:lnSpc>
                <a:spcPct val="105000"/>
              </a:lnSpc>
              <a:spcBef>
                <a:spcPts val="1200"/>
              </a:spcBef>
              <a:spcAft>
                <a:spcPts val="0"/>
              </a:spcAft>
              <a:buSzPts val="605"/>
              <a:buNone/>
            </a:pPr>
            <a:r>
              <a:rPr lang="en" sz="1150">
                <a:solidFill>
                  <a:schemeClr val="accent1"/>
                </a:solidFill>
                <a:highlight>
                  <a:schemeClr val="lt1"/>
                </a:highlight>
              </a:rPr>
              <a:t>Often, a user's Twitter feed is filled with content from a wide range of the user's interest and it can be hard to study a niche. TweetNiche recommends tweets not only from user specified niche but also factoring it with user's own tweets to maintain the relevance to the user.</a:t>
            </a:r>
            <a:endParaRPr sz="1150">
              <a:solidFill>
                <a:schemeClr val="accent1"/>
              </a:solidFill>
              <a:highlight>
                <a:schemeClr val="lt1"/>
              </a:highlight>
            </a:endParaRPr>
          </a:p>
          <a:p>
            <a:pPr indent="0" lvl="0" marL="0" rtl="0" algn="just">
              <a:lnSpc>
                <a:spcPct val="105000"/>
              </a:lnSpc>
              <a:spcBef>
                <a:spcPts val="1200"/>
              </a:spcBef>
              <a:spcAft>
                <a:spcPts val="0"/>
              </a:spcAft>
              <a:buSzPts val="605"/>
              <a:buNone/>
            </a:pPr>
            <a:r>
              <a:rPr lang="en" sz="1150">
                <a:solidFill>
                  <a:schemeClr val="accent1"/>
                </a:solidFill>
                <a:highlight>
                  <a:schemeClr val="lt1"/>
                </a:highlight>
              </a:rPr>
              <a:t>The user may expect a tweet to perform well however reality may be different. TweetNiche's tweet analytics tool can help study a tweet's performance by showing a user's tweet in relation to other tweets in the Niche that are most similar but more popular than the user's tweet.</a:t>
            </a:r>
            <a:endParaRPr sz="1150">
              <a:solidFill>
                <a:schemeClr val="accent1"/>
              </a:solidFill>
              <a:highlight>
                <a:schemeClr val="lt1"/>
              </a:highlight>
            </a:endParaRPr>
          </a:p>
          <a:p>
            <a:pPr indent="0" lvl="0" marL="0" rtl="0" algn="ctr">
              <a:lnSpc>
                <a:spcPct val="90000"/>
              </a:lnSpc>
              <a:spcBef>
                <a:spcPts val="1200"/>
              </a:spcBef>
              <a:spcAft>
                <a:spcPts val="0"/>
              </a:spcAft>
              <a:buSzPts val="605"/>
              <a:buNone/>
            </a:pPr>
            <a:r>
              <a:t/>
            </a:r>
            <a:endParaRPr sz="1190">
              <a:solidFill>
                <a:schemeClr val="accent1"/>
              </a:solidFill>
            </a:endParaRPr>
          </a:p>
        </p:txBody>
      </p:sp>
      <p:sp>
        <p:nvSpPr>
          <p:cNvPr id="74" name="Google Shape;74;p15"/>
          <p:cNvSpPr txBox="1"/>
          <p:nvPr>
            <p:ph idx="2" type="body"/>
          </p:nvPr>
        </p:nvSpPr>
        <p:spPr>
          <a:xfrm>
            <a:off x="1911575" y="3814100"/>
            <a:ext cx="6889200" cy="1161000"/>
          </a:xfrm>
          <a:prstGeom prst="rect">
            <a:avLst/>
          </a:prstGeom>
        </p:spPr>
        <p:txBody>
          <a:bodyPr anchorCtr="0" anchor="ctr" bIns="91425" lIns="91425" spcFirstLastPara="1" rIns="91425" wrap="square" tIns="91425">
            <a:normAutofit/>
          </a:bodyPr>
          <a:lstStyle/>
          <a:p>
            <a:pPr indent="0" lvl="0" marL="0" rtl="0" algn="just">
              <a:spcBef>
                <a:spcPts val="0"/>
              </a:spcBef>
              <a:spcAft>
                <a:spcPts val="1200"/>
              </a:spcAft>
              <a:buNone/>
            </a:pPr>
            <a:r>
              <a:rPr lang="en" sz="1100"/>
              <a:t>Our dear friend Larry is on her voyage over the ocean of AI &amp; Data Science and in order of get more related information in the domain help her build a recommendation system so that she can get the most related content of her favourite topics using twitter </a:t>
            </a:r>
            <a:endParaRPr sz="1100"/>
          </a:p>
        </p:txBody>
      </p:sp>
      <p:pic>
        <p:nvPicPr>
          <p:cNvPr id="75" name="Google Shape;75;p15"/>
          <p:cNvPicPr preferRelativeResize="0"/>
          <p:nvPr/>
        </p:nvPicPr>
        <p:blipFill rotWithShape="1">
          <a:blip r:embed="rId3">
            <a:alphaModFix/>
          </a:blip>
          <a:srcRect b="0" l="23588" r="10151" t="0"/>
          <a:stretch/>
        </p:blipFill>
        <p:spPr>
          <a:xfrm>
            <a:off x="557550" y="3843100"/>
            <a:ext cx="1272775" cy="1103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420450" y="236900"/>
            <a:ext cx="8303100" cy="734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INTRODUCING</a:t>
            </a:r>
            <a:r>
              <a:rPr lang="en"/>
              <a:t> THE DATASET &amp; Scraping Method</a:t>
            </a:r>
            <a:endParaRPr/>
          </a:p>
        </p:txBody>
      </p:sp>
      <p:pic>
        <p:nvPicPr>
          <p:cNvPr id="81" name="Google Shape;81;p16"/>
          <p:cNvPicPr preferRelativeResize="0"/>
          <p:nvPr/>
        </p:nvPicPr>
        <p:blipFill>
          <a:blip r:embed="rId3">
            <a:alphaModFix/>
          </a:blip>
          <a:stretch>
            <a:fillRect/>
          </a:stretch>
        </p:blipFill>
        <p:spPr>
          <a:xfrm>
            <a:off x="3808900" y="1334650"/>
            <a:ext cx="5000225" cy="3180600"/>
          </a:xfrm>
          <a:prstGeom prst="rect">
            <a:avLst/>
          </a:prstGeom>
          <a:noFill/>
          <a:ln>
            <a:noFill/>
          </a:ln>
        </p:spPr>
      </p:pic>
      <p:grpSp>
        <p:nvGrpSpPr>
          <p:cNvPr id="82" name="Google Shape;82;p16"/>
          <p:cNvGrpSpPr/>
          <p:nvPr/>
        </p:nvGrpSpPr>
        <p:grpSpPr>
          <a:xfrm>
            <a:off x="341533" y="2552564"/>
            <a:ext cx="3091816" cy="981504"/>
            <a:chOff x="1593000" y="2322568"/>
            <a:chExt cx="2939827" cy="643356"/>
          </a:xfrm>
        </p:grpSpPr>
        <p:sp>
          <p:nvSpPr>
            <p:cNvPr id="83" name="Google Shape;83;p16"/>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6"/>
            <p:cNvSpPr/>
            <p:nvPr/>
          </p:nvSpPr>
          <p:spPr>
            <a:xfrm>
              <a:off x="2342659" y="2399957"/>
              <a:ext cx="20103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The API allows extractions of tweets related to certain keywords and that posted by any user.</a:t>
              </a:r>
              <a:endParaRPr sz="1000">
                <a:solidFill>
                  <a:srgbClr val="FFFFFF"/>
                </a:solidFill>
                <a:latin typeface="Roboto"/>
                <a:ea typeface="Roboto"/>
                <a:cs typeface="Roboto"/>
                <a:sym typeface="Roboto"/>
              </a:endParaRPr>
            </a:p>
          </p:txBody>
        </p:sp>
        <p:sp>
          <p:nvSpPr>
            <p:cNvPr id="86" name="Google Shape;86;p16"/>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grpSp>
      <p:grpSp>
        <p:nvGrpSpPr>
          <p:cNvPr id="88" name="Google Shape;88;p16"/>
          <p:cNvGrpSpPr/>
          <p:nvPr/>
        </p:nvGrpSpPr>
        <p:grpSpPr>
          <a:xfrm>
            <a:off x="341532" y="1334644"/>
            <a:ext cx="3091816" cy="1035771"/>
            <a:chOff x="1593000" y="2322427"/>
            <a:chExt cx="2939827" cy="643496"/>
          </a:xfrm>
        </p:grpSpPr>
        <p:sp>
          <p:nvSpPr>
            <p:cNvPr id="89" name="Google Shape;89;p16"/>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6"/>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6"/>
            <p:cNvSpPr/>
            <p:nvPr/>
          </p:nvSpPr>
          <p:spPr>
            <a:xfrm>
              <a:off x="2365075" y="2417814"/>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Data is scraped from twitter using snscrape API.</a:t>
              </a:r>
              <a:endParaRPr sz="1000">
                <a:solidFill>
                  <a:srgbClr val="FFFFFF"/>
                </a:solidFill>
                <a:latin typeface="Roboto"/>
                <a:ea typeface="Roboto"/>
                <a:cs typeface="Roboto"/>
                <a:sym typeface="Roboto"/>
              </a:endParaRPr>
            </a:p>
          </p:txBody>
        </p:sp>
        <p:sp>
          <p:nvSpPr>
            <p:cNvPr id="92" name="Google Shape;92;p16"/>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6"/>
            <p:cNvSpPr/>
            <p:nvPr/>
          </p:nvSpPr>
          <p:spPr>
            <a:xfrm>
              <a:off x="1593000" y="2322427"/>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grpSp>
      <p:grpSp>
        <p:nvGrpSpPr>
          <p:cNvPr id="94" name="Google Shape;94;p16"/>
          <p:cNvGrpSpPr/>
          <p:nvPr/>
        </p:nvGrpSpPr>
        <p:grpSpPr>
          <a:xfrm>
            <a:off x="341525" y="3716213"/>
            <a:ext cx="3559542" cy="981504"/>
            <a:chOff x="1593000" y="2322568"/>
            <a:chExt cx="2939827" cy="643356"/>
          </a:xfrm>
        </p:grpSpPr>
        <p:sp>
          <p:nvSpPr>
            <p:cNvPr id="95" name="Google Shape;95;p16"/>
            <p:cNvSpPr/>
            <p:nvPr/>
          </p:nvSpPr>
          <p:spPr>
            <a:xfrm flipH="1">
              <a:off x="2283025" y="2322575"/>
              <a:ext cx="1844400" cy="642600"/>
            </a:xfrm>
            <a:prstGeom prst="rect">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6"/>
            <p:cNvSpPr/>
            <p:nvPr/>
          </p:nvSpPr>
          <p:spPr>
            <a:xfrm rot="-5400000">
              <a:off x="3501574" y="1934671"/>
              <a:ext cx="643356" cy="1419149"/>
            </a:xfrm>
            <a:prstGeom prst="flowChartOffpageConnector">
              <a:avLst/>
            </a:prstGeom>
            <a:solidFill>
              <a:srgbClr val="A72A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6"/>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FFFFFF"/>
                  </a:solidFill>
                  <a:latin typeface="Roboto Medium"/>
                  <a:ea typeface="Roboto Medium"/>
                  <a:cs typeface="Roboto Medium"/>
                  <a:sym typeface="Roboto Medium"/>
                </a:rPr>
                <a:t>Using sns</a:t>
              </a:r>
              <a:r>
                <a:rPr lang="en" sz="1000">
                  <a:solidFill>
                    <a:srgbClr val="FFFFFF"/>
                  </a:solidFill>
                  <a:latin typeface="Roboto Medium"/>
                  <a:ea typeface="Roboto Medium"/>
                  <a:cs typeface="Roboto Medium"/>
                  <a:sym typeface="Roboto Medium"/>
                </a:rPr>
                <a:t> scrape we scraped 10,000 tweets, and used this data for our project development.</a:t>
              </a:r>
              <a:endParaRPr sz="1000">
                <a:solidFill>
                  <a:srgbClr val="FFFFFF"/>
                </a:solidFill>
                <a:latin typeface="Roboto"/>
                <a:ea typeface="Roboto"/>
                <a:cs typeface="Roboto"/>
                <a:sym typeface="Roboto"/>
              </a:endParaRPr>
            </a:p>
          </p:txBody>
        </p:sp>
        <p:sp>
          <p:nvSpPr>
            <p:cNvPr id="98" name="Google Shape;98;p16"/>
            <p:cNvSpPr/>
            <p:nvPr/>
          </p:nvSpPr>
          <p:spPr>
            <a:xfrm>
              <a:off x="1593000" y="2322568"/>
              <a:ext cx="690000" cy="642300"/>
            </a:xfrm>
            <a:prstGeom prst="rect">
              <a:avLst/>
            </a:prstGeom>
            <a:solidFill>
              <a:srgbClr val="B02C20"/>
            </a:solidFill>
            <a:ln>
              <a:noFill/>
            </a:ln>
            <a:effectLst>
              <a:outerShdw blurRad="71438" rotWithShape="0" algn="bl" dir="2700000" dist="28575">
                <a:srgbClr val="000000">
                  <a:alpha val="1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6"/>
            <p:cNvSpPr/>
            <p:nvPr/>
          </p:nvSpPr>
          <p:spPr>
            <a:xfrm>
              <a:off x="1593000" y="2322575"/>
              <a:ext cx="690000" cy="642600"/>
            </a:xfrm>
            <a:prstGeom prst="rect">
              <a:avLst/>
            </a:prstGeom>
            <a:solidFill>
              <a:srgbClr val="BE2F2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7"/>
          <p:cNvSpPr txBox="1"/>
          <p:nvPr>
            <p:ph type="title"/>
          </p:nvPr>
        </p:nvSpPr>
        <p:spPr>
          <a:xfrm>
            <a:off x="458400" y="196525"/>
            <a:ext cx="8227200" cy="84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4700">
                <a:solidFill>
                  <a:schemeClr val="accent1"/>
                </a:solidFill>
                <a:highlight>
                  <a:schemeClr val="dk1"/>
                </a:highlight>
              </a:rPr>
              <a:t>Data Visualization</a:t>
            </a:r>
            <a:endParaRPr sz="4700">
              <a:solidFill>
                <a:schemeClr val="accent1"/>
              </a:solidFill>
              <a:highlight>
                <a:schemeClr val="dk1"/>
              </a:highlight>
            </a:endParaRPr>
          </a:p>
        </p:txBody>
      </p:sp>
      <p:pic>
        <p:nvPicPr>
          <p:cNvPr id="105" name="Google Shape;105;p17"/>
          <p:cNvPicPr preferRelativeResize="0"/>
          <p:nvPr/>
        </p:nvPicPr>
        <p:blipFill>
          <a:blip r:embed="rId3">
            <a:alphaModFix/>
          </a:blip>
          <a:stretch>
            <a:fillRect/>
          </a:stretch>
        </p:blipFill>
        <p:spPr>
          <a:xfrm>
            <a:off x="133300" y="1827450"/>
            <a:ext cx="4580601" cy="3036825"/>
          </a:xfrm>
          <a:prstGeom prst="rect">
            <a:avLst/>
          </a:prstGeom>
          <a:noFill/>
          <a:ln>
            <a:noFill/>
          </a:ln>
        </p:spPr>
      </p:pic>
      <p:pic>
        <p:nvPicPr>
          <p:cNvPr id="106" name="Google Shape;106;p17"/>
          <p:cNvPicPr preferRelativeResize="0"/>
          <p:nvPr/>
        </p:nvPicPr>
        <p:blipFill rotWithShape="1">
          <a:blip r:embed="rId4">
            <a:alphaModFix/>
          </a:blip>
          <a:srcRect b="4949" l="-2639" r="2639" t="-4950"/>
          <a:stretch/>
        </p:blipFill>
        <p:spPr>
          <a:xfrm>
            <a:off x="4770225" y="1827439"/>
            <a:ext cx="4373775" cy="2919984"/>
          </a:xfrm>
          <a:prstGeom prst="rect">
            <a:avLst/>
          </a:prstGeom>
          <a:noFill/>
          <a:ln>
            <a:noFill/>
          </a:ln>
        </p:spPr>
      </p:pic>
      <p:sp>
        <p:nvSpPr>
          <p:cNvPr id="107" name="Google Shape;107;p17"/>
          <p:cNvSpPr txBox="1"/>
          <p:nvPr/>
        </p:nvSpPr>
        <p:spPr>
          <a:xfrm>
            <a:off x="802475" y="2098175"/>
            <a:ext cx="345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Code Pro"/>
                <a:ea typeface="Source Code Pro"/>
                <a:cs typeface="Source Code Pro"/>
                <a:sym typeface="Source Code Pro"/>
              </a:rPr>
              <a:t>User’s with Max liked Tweets</a:t>
            </a:r>
            <a:endParaRPr>
              <a:latin typeface="Source Code Pro"/>
              <a:ea typeface="Source Code Pro"/>
              <a:cs typeface="Source Code Pro"/>
              <a:sym typeface="Source Code Pro"/>
            </a:endParaRPr>
          </a:p>
        </p:txBody>
      </p:sp>
      <p:sp>
        <p:nvSpPr>
          <p:cNvPr id="108" name="Google Shape;108;p17"/>
          <p:cNvSpPr txBox="1"/>
          <p:nvPr/>
        </p:nvSpPr>
        <p:spPr>
          <a:xfrm>
            <a:off x="5929125" y="2301013"/>
            <a:ext cx="303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Code Pro"/>
                <a:ea typeface="Source Code Pro"/>
                <a:cs typeface="Source Code Pro"/>
                <a:sym typeface="Source Code Pro"/>
              </a:rPr>
              <a:t>User’s with most followers</a:t>
            </a:r>
            <a:endParaRPr>
              <a:latin typeface="Source Code Pro"/>
              <a:ea typeface="Source Code Pro"/>
              <a:cs typeface="Source Code Pro"/>
              <a:sym typeface="Source Code Pro"/>
            </a:endParaRPr>
          </a:p>
        </p:txBody>
      </p:sp>
      <p:sp>
        <p:nvSpPr>
          <p:cNvPr id="109" name="Google Shape;109;p17"/>
          <p:cNvSpPr/>
          <p:nvPr/>
        </p:nvSpPr>
        <p:spPr>
          <a:xfrm>
            <a:off x="6643150" y="1175475"/>
            <a:ext cx="1209900" cy="200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0" name="Google Shape;110;p17"/>
          <p:cNvPicPr preferRelativeResize="0"/>
          <p:nvPr/>
        </p:nvPicPr>
        <p:blipFill>
          <a:blip r:embed="rId5">
            <a:alphaModFix/>
          </a:blip>
          <a:stretch>
            <a:fillRect/>
          </a:stretch>
        </p:blipFill>
        <p:spPr>
          <a:xfrm>
            <a:off x="4713900" y="1045825"/>
            <a:ext cx="4430101" cy="4013651"/>
          </a:xfrm>
          <a:prstGeom prst="rect">
            <a:avLst/>
          </a:prstGeom>
          <a:noFill/>
          <a:ln>
            <a:noFill/>
          </a:ln>
        </p:spPr>
      </p:pic>
      <p:pic>
        <p:nvPicPr>
          <p:cNvPr id="111" name="Google Shape;111;p17"/>
          <p:cNvPicPr preferRelativeResize="0"/>
          <p:nvPr/>
        </p:nvPicPr>
        <p:blipFill>
          <a:blip r:embed="rId6">
            <a:alphaModFix/>
          </a:blip>
          <a:stretch>
            <a:fillRect/>
          </a:stretch>
        </p:blipFill>
        <p:spPr>
          <a:xfrm>
            <a:off x="104825" y="1045825"/>
            <a:ext cx="4580599" cy="4079425"/>
          </a:xfrm>
          <a:prstGeom prst="rect">
            <a:avLst/>
          </a:prstGeom>
          <a:noFill/>
          <a:ln>
            <a:noFill/>
          </a:ln>
        </p:spPr>
      </p:pic>
      <p:pic>
        <p:nvPicPr>
          <p:cNvPr id="112" name="Google Shape;112;p17"/>
          <p:cNvPicPr preferRelativeResize="0"/>
          <p:nvPr/>
        </p:nvPicPr>
        <p:blipFill>
          <a:blip r:embed="rId7">
            <a:alphaModFix/>
          </a:blip>
          <a:stretch>
            <a:fillRect/>
          </a:stretch>
        </p:blipFill>
        <p:spPr>
          <a:xfrm>
            <a:off x="-1" y="12"/>
            <a:ext cx="1560926" cy="1053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10"/>
                                        </p:tgtEl>
                                        <p:attrNameLst>
                                          <p:attrName>style.visibility</p:attrName>
                                        </p:attrNameLst>
                                      </p:cBhvr>
                                      <p:to>
                                        <p:strVal val="visible"/>
                                      </p:to>
                                    </p:set>
                                    <p:anim calcmode="lin" valueType="num">
                                      <p:cBhvr additive="base">
                                        <p:cTn dur="1000"/>
                                        <p:tgtEl>
                                          <p:spTgt spid="11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2056925" y="193325"/>
            <a:ext cx="4307100" cy="513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3600"/>
              <a:t>Principal Component Analysis </a:t>
            </a:r>
            <a:endParaRPr sz="3600"/>
          </a:p>
        </p:txBody>
      </p:sp>
      <p:pic>
        <p:nvPicPr>
          <p:cNvPr id="118" name="Google Shape;118;p18"/>
          <p:cNvPicPr preferRelativeResize="0"/>
          <p:nvPr/>
        </p:nvPicPr>
        <p:blipFill>
          <a:blip r:embed="rId3">
            <a:alphaModFix/>
          </a:blip>
          <a:stretch>
            <a:fillRect/>
          </a:stretch>
        </p:blipFill>
        <p:spPr>
          <a:xfrm>
            <a:off x="264900" y="811550"/>
            <a:ext cx="4444599" cy="4136106"/>
          </a:xfrm>
          <a:prstGeom prst="rect">
            <a:avLst/>
          </a:prstGeom>
          <a:noFill/>
          <a:ln>
            <a:noFill/>
          </a:ln>
        </p:spPr>
      </p:pic>
      <p:pic>
        <p:nvPicPr>
          <p:cNvPr id="119" name="Google Shape;119;p18"/>
          <p:cNvPicPr preferRelativeResize="0"/>
          <p:nvPr/>
        </p:nvPicPr>
        <p:blipFill>
          <a:blip r:embed="rId4">
            <a:alphaModFix/>
          </a:blip>
          <a:stretch>
            <a:fillRect/>
          </a:stretch>
        </p:blipFill>
        <p:spPr>
          <a:xfrm>
            <a:off x="5276900" y="2813950"/>
            <a:ext cx="3431525" cy="2271300"/>
          </a:xfrm>
          <a:prstGeom prst="rect">
            <a:avLst/>
          </a:prstGeom>
          <a:noFill/>
          <a:ln>
            <a:noFill/>
          </a:ln>
        </p:spPr>
      </p:pic>
      <p:sp>
        <p:nvSpPr>
          <p:cNvPr id="120" name="Google Shape;120;p18"/>
          <p:cNvSpPr txBox="1"/>
          <p:nvPr/>
        </p:nvSpPr>
        <p:spPr>
          <a:xfrm>
            <a:off x="5750863" y="2886288"/>
            <a:ext cx="257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Source Code Pro"/>
                <a:ea typeface="Source Code Pro"/>
                <a:cs typeface="Source Code Pro"/>
                <a:sym typeface="Source Code Pro"/>
              </a:rPr>
              <a:t>3d components of T-SNE</a:t>
            </a:r>
            <a:endParaRPr>
              <a:latin typeface="Source Code Pro"/>
              <a:ea typeface="Source Code Pro"/>
              <a:cs typeface="Source Code Pro"/>
              <a:sym typeface="Source Code Pro"/>
            </a:endParaRPr>
          </a:p>
        </p:txBody>
      </p:sp>
      <p:sp>
        <p:nvSpPr>
          <p:cNvPr id="121" name="Google Shape;121;p18"/>
          <p:cNvSpPr txBox="1"/>
          <p:nvPr>
            <p:ph type="title"/>
          </p:nvPr>
        </p:nvSpPr>
        <p:spPr>
          <a:xfrm>
            <a:off x="4767613" y="2373300"/>
            <a:ext cx="4538100" cy="51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2300"/>
              <a:t>T-distributed stochastic neighbour Embedding </a:t>
            </a:r>
            <a:endParaRPr sz="2300"/>
          </a:p>
        </p:txBody>
      </p:sp>
      <p:pic>
        <p:nvPicPr>
          <p:cNvPr id="122" name="Google Shape;122;p18"/>
          <p:cNvPicPr preferRelativeResize="0"/>
          <p:nvPr/>
        </p:nvPicPr>
        <p:blipFill>
          <a:blip r:embed="rId5">
            <a:alphaModFix/>
          </a:blip>
          <a:stretch>
            <a:fillRect/>
          </a:stretch>
        </p:blipFill>
        <p:spPr>
          <a:xfrm>
            <a:off x="4835725" y="811550"/>
            <a:ext cx="1899500" cy="1561750"/>
          </a:xfrm>
          <a:prstGeom prst="rect">
            <a:avLst/>
          </a:prstGeom>
          <a:noFill/>
          <a:ln>
            <a:noFill/>
          </a:ln>
        </p:spPr>
      </p:pic>
      <p:pic>
        <p:nvPicPr>
          <p:cNvPr id="123" name="Google Shape;123;p18"/>
          <p:cNvPicPr preferRelativeResize="0"/>
          <p:nvPr/>
        </p:nvPicPr>
        <p:blipFill>
          <a:blip r:embed="rId6">
            <a:alphaModFix/>
          </a:blip>
          <a:stretch>
            <a:fillRect/>
          </a:stretch>
        </p:blipFill>
        <p:spPr>
          <a:xfrm>
            <a:off x="6971775" y="811550"/>
            <a:ext cx="1736650" cy="1561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type="title"/>
          </p:nvPr>
        </p:nvSpPr>
        <p:spPr>
          <a:xfrm>
            <a:off x="150000" y="184325"/>
            <a:ext cx="8844000" cy="4470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DBSCAN &amp; K-Means Clustering</a:t>
            </a:r>
            <a:endParaRPr/>
          </a:p>
        </p:txBody>
      </p:sp>
      <p:pic>
        <p:nvPicPr>
          <p:cNvPr id="129" name="Google Shape;129;p19"/>
          <p:cNvPicPr preferRelativeResize="0"/>
          <p:nvPr/>
        </p:nvPicPr>
        <p:blipFill rotWithShape="1">
          <a:blip r:embed="rId3">
            <a:alphaModFix/>
          </a:blip>
          <a:srcRect b="0" l="0" r="39327" t="5660"/>
          <a:stretch/>
        </p:blipFill>
        <p:spPr>
          <a:xfrm>
            <a:off x="321025" y="1024688"/>
            <a:ext cx="4105600" cy="3962346"/>
          </a:xfrm>
          <a:prstGeom prst="rect">
            <a:avLst/>
          </a:prstGeom>
          <a:noFill/>
          <a:ln>
            <a:noFill/>
          </a:ln>
        </p:spPr>
      </p:pic>
      <p:pic>
        <p:nvPicPr>
          <p:cNvPr id="130" name="Google Shape;130;p19"/>
          <p:cNvPicPr preferRelativeResize="0"/>
          <p:nvPr/>
        </p:nvPicPr>
        <p:blipFill rotWithShape="1">
          <a:blip r:embed="rId4">
            <a:alphaModFix/>
          </a:blip>
          <a:srcRect b="0" l="0" r="58711" t="0"/>
          <a:stretch/>
        </p:blipFill>
        <p:spPr>
          <a:xfrm>
            <a:off x="4572000" y="1024700"/>
            <a:ext cx="4197699" cy="3962325"/>
          </a:xfrm>
          <a:prstGeom prst="rect">
            <a:avLst/>
          </a:prstGeom>
          <a:noFill/>
          <a:ln>
            <a:noFill/>
          </a:ln>
        </p:spPr>
      </p:pic>
      <p:sp>
        <p:nvSpPr>
          <p:cNvPr id="131" name="Google Shape;131;p19"/>
          <p:cNvSpPr txBox="1"/>
          <p:nvPr/>
        </p:nvSpPr>
        <p:spPr>
          <a:xfrm>
            <a:off x="1999525" y="736650"/>
            <a:ext cx="92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Source Code Pro"/>
                <a:ea typeface="Source Code Pro"/>
                <a:cs typeface="Source Code Pro"/>
                <a:sym typeface="Source Code Pro"/>
              </a:rPr>
              <a:t>DBSCAN</a:t>
            </a:r>
            <a:endParaRPr b="1">
              <a:latin typeface="Source Code Pro"/>
              <a:ea typeface="Source Code Pro"/>
              <a:cs typeface="Source Code Pro"/>
              <a:sym typeface="Source Code Pro"/>
            </a:endParaRPr>
          </a:p>
        </p:txBody>
      </p:sp>
      <p:sp>
        <p:nvSpPr>
          <p:cNvPr id="132" name="Google Shape;132;p19"/>
          <p:cNvSpPr txBox="1"/>
          <p:nvPr/>
        </p:nvSpPr>
        <p:spPr>
          <a:xfrm>
            <a:off x="6229900" y="683988"/>
            <a:ext cx="99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Source Code Pro"/>
                <a:ea typeface="Source Code Pro"/>
                <a:cs typeface="Source Code Pro"/>
                <a:sym typeface="Source Code Pro"/>
              </a:rPr>
              <a:t>k-Means</a:t>
            </a:r>
            <a:endParaRPr b="1">
              <a:latin typeface="Source Code Pro"/>
              <a:ea typeface="Source Code Pro"/>
              <a:cs typeface="Source Code Pro"/>
              <a:sym typeface="Source Code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125" y="129325"/>
            <a:ext cx="9144000" cy="753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SzPts val="891"/>
              <a:buNone/>
            </a:pPr>
            <a:r>
              <a:rPr lang="en" sz="4160"/>
              <a:t>WALKTHROUGH TO THE INTERFACE of </a:t>
            </a:r>
            <a:r>
              <a:rPr lang="en" sz="4160" u="sng">
                <a:solidFill>
                  <a:srgbClr val="0000FF"/>
                </a:solidFill>
                <a:hlinkClick r:id="rId3">
                  <a:extLst>
                    <a:ext uri="{A12FA001-AC4F-418D-AE19-62706E023703}">
                      <ahyp:hlinkClr val="tx"/>
                    </a:ext>
                  </a:extLst>
                </a:hlinkClick>
              </a:rPr>
              <a:t>Recommendation System</a:t>
            </a:r>
            <a:endParaRPr sz="4160">
              <a:solidFill>
                <a:srgbClr val="0000FF"/>
              </a:solidFill>
            </a:endParaRPr>
          </a:p>
        </p:txBody>
      </p:sp>
      <p:pic>
        <p:nvPicPr>
          <p:cNvPr id="138" name="Google Shape;138;p20" title="WhatsApp Video 2022-06-09 at 10.10.17 PM.mp4">
            <a:hlinkClick r:id="rId4"/>
          </p:cNvPr>
          <p:cNvPicPr preferRelativeResize="0"/>
          <p:nvPr/>
        </p:nvPicPr>
        <p:blipFill>
          <a:blip r:embed="rId5">
            <a:alphaModFix/>
          </a:blip>
          <a:stretch>
            <a:fillRect/>
          </a:stretch>
        </p:blipFill>
        <p:spPr>
          <a:xfrm>
            <a:off x="358375" y="882325"/>
            <a:ext cx="8508200" cy="4077000"/>
          </a:xfrm>
          <a:prstGeom prst="rect">
            <a:avLst/>
          </a:prstGeom>
          <a:noFill/>
          <a:ln>
            <a:noFill/>
          </a:ln>
        </p:spPr>
      </p:pic>
      <p:sp>
        <p:nvSpPr>
          <p:cNvPr id="139" name="Google Shape;139;p20"/>
          <p:cNvSpPr txBox="1"/>
          <p:nvPr/>
        </p:nvSpPr>
        <p:spPr>
          <a:xfrm>
            <a:off x="1249700" y="1591725"/>
            <a:ext cx="463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Code Pro"/>
              <a:ea typeface="Source Code Pro"/>
              <a:cs typeface="Source Code Pro"/>
              <a:sym typeface="Source Code Pr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383875" y="200825"/>
            <a:ext cx="7929900" cy="667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RECOMMENDATION SYSTEM</a:t>
            </a:r>
            <a:endParaRPr/>
          </a:p>
        </p:txBody>
      </p:sp>
      <p:sp>
        <p:nvSpPr>
          <p:cNvPr id="145" name="Google Shape;145;p21"/>
          <p:cNvSpPr txBox="1"/>
          <p:nvPr>
            <p:ph idx="2" type="body"/>
          </p:nvPr>
        </p:nvSpPr>
        <p:spPr>
          <a:xfrm>
            <a:off x="223625" y="1039925"/>
            <a:ext cx="8774100" cy="369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605"/>
              <a:buNone/>
            </a:pPr>
            <a:r>
              <a:rPr b="1" lang="en" sz="1290">
                <a:solidFill>
                  <a:srgbClr val="202124"/>
                </a:solidFill>
              </a:rPr>
              <a:t>Part I</a:t>
            </a:r>
            <a:endParaRPr b="1" sz="1290">
              <a:solidFill>
                <a:srgbClr val="202124"/>
              </a:solidFill>
            </a:endParaRPr>
          </a:p>
          <a:p>
            <a:pPr indent="0" lvl="0" marL="0" rtl="0" algn="l">
              <a:spcBef>
                <a:spcPts val="1200"/>
              </a:spcBef>
              <a:spcAft>
                <a:spcPts val="0"/>
              </a:spcAft>
              <a:buSzPts val="605"/>
              <a:buNone/>
            </a:pPr>
            <a:r>
              <a:rPr lang="en" sz="1290">
                <a:solidFill>
                  <a:srgbClr val="202124"/>
                </a:solidFill>
              </a:rPr>
              <a:t>1. Extract user's tweets and tweets based on user specified topic from Twitter using snscrape library.</a:t>
            </a:r>
            <a:endParaRPr sz="1290">
              <a:solidFill>
                <a:srgbClr val="202124"/>
              </a:solidFill>
            </a:endParaRPr>
          </a:p>
          <a:p>
            <a:pPr indent="0" lvl="0" marL="0" rtl="0" algn="l">
              <a:spcBef>
                <a:spcPts val="1200"/>
              </a:spcBef>
              <a:spcAft>
                <a:spcPts val="0"/>
              </a:spcAft>
              <a:buSzPts val="605"/>
              <a:buNone/>
            </a:pPr>
            <a:r>
              <a:rPr lang="en" sz="1290">
                <a:solidFill>
                  <a:srgbClr val="202124"/>
                </a:solidFill>
              </a:rPr>
              <a:t>2. Processes both sets of tweets to remove stop words and convert tweets into sentence embedding using a BERT-based model.</a:t>
            </a:r>
            <a:endParaRPr sz="1290">
              <a:solidFill>
                <a:srgbClr val="202124"/>
              </a:solidFill>
            </a:endParaRPr>
          </a:p>
          <a:p>
            <a:pPr indent="0" lvl="0" marL="0" rtl="0" algn="l">
              <a:spcBef>
                <a:spcPts val="1200"/>
              </a:spcBef>
              <a:spcAft>
                <a:spcPts val="0"/>
              </a:spcAft>
              <a:buSzPts val="605"/>
              <a:buNone/>
            </a:pPr>
            <a:r>
              <a:rPr lang="en" sz="1290">
                <a:solidFill>
                  <a:srgbClr val="202124"/>
                </a:solidFill>
              </a:rPr>
              <a:t>3. From the user-topic set of tweets find tweets that are most similar to the user's tweets and recommend.</a:t>
            </a:r>
            <a:endParaRPr sz="1290">
              <a:solidFill>
                <a:srgbClr val="202124"/>
              </a:solidFill>
            </a:endParaRPr>
          </a:p>
          <a:p>
            <a:pPr indent="0" lvl="0" marL="0" rtl="0" algn="l">
              <a:spcBef>
                <a:spcPts val="1200"/>
              </a:spcBef>
              <a:spcAft>
                <a:spcPts val="0"/>
              </a:spcAft>
              <a:buSzPts val="605"/>
              <a:buNone/>
            </a:pPr>
            <a:r>
              <a:t/>
            </a:r>
            <a:endParaRPr sz="1290">
              <a:solidFill>
                <a:srgbClr val="202124"/>
              </a:solidFill>
            </a:endParaRPr>
          </a:p>
          <a:p>
            <a:pPr indent="0" lvl="0" marL="0" rtl="0" algn="l">
              <a:spcBef>
                <a:spcPts val="1200"/>
              </a:spcBef>
              <a:spcAft>
                <a:spcPts val="0"/>
              </a:spcAft>
              <a:buSzPts val="605"/>
              <a:buNone/>
            </a:pPr>
            <a:r>
              <a:rPr b="1" lang="en" sz="1290">
                <a:solidFill>
                  <a:srgbClr val="202124"/>
                </a:solidFill>
              </a:rPr>
              <a:t>Part II</a:t>
            </a:r>
            <a:endParaRPr b="1" sz="1290">
              <a:solidFill>
                <a:srgbClr val="202124"/>
              </a:solidFill>
            </a:endParaRPr>
          </a:p>
          <a:p>
            <a:pPr indent="0" lvl="0" marL="0" rtl="0" algn="l">
              <a:spcBef>
                <a:spcPts val="1200"/>
              </a:spcBef>
              <a:spcAft>
                <a:spcPts val="0"/>
              </a:spcAft>
              <a:buSzPts val="605"/>
              <a:buNone/>
            </a:pPr>
            <a:r>
              <a:rPr lang="en" sz="1290">
                <a:solidFill>
                  <a:srgbClr val="202124"/>
                </a:solidFill>
              </a:rPr>
              <a:t>1. Allow user to select one of his tweet and its relevant niche. </a:t>
            </a:r>
            <a:endParaRPr sz="1290">
              <a:solidFill>
                <a:srgbClr val="202124"/>
              </a:solidFill>
            </a:endParaRPr>
          </a:p>
          <a:p>
            <a:pPr indent="0" lvl="0" marL="0" rtl="0" algn="l">
              <a:spcBef>
                <a:spcPts val="1200"/>
              </a:spcBef>
              <a:spcAft>
                <a:spcPts val="0"/>
              </a:spcAft>
              <a:buSzPts val="605"/>
              <a:buNone/>
            </a:pPr>
            <a:r>
              <a:rPr lang="en" sz="1290">
                <a:solidFill>
                  <a:srgbClr val="202124"/>
                </a:solidFill>
              </a:rPr>
              <a:t>2. Extract and display top 10 most popular tweets in the niche that are also the most similar to the user's tweets.</a:t>
            </a:r>
            <a:endParaRPr sz="1290">
              <a:solidFill>
                <a:srgbClr val="202124"/>
              </a:solidFill>
            </a:endParaRPr>
          </a:p>
          <a:p>
            <a:pPr indent="0" lvl="0" marL="0" rtl="0" algn="l">
              <a:spcBef>
                <a:spcPts val="1200"/>
              </a:spcBef>
              <a:spcAft>
                <a:spcPts val="0"/>
              </a:spcAft>
              <a:buSzPts val="605"/>
              <a:buNone/>
            </a:pPr>
            <a:r>
              <a:rPr lang="en" sz="1290">
                <a:solidFill>
                  <a:srgbClr val="202124"/>
                </a:solidFill>
              </a:rPr>
              <a:t>3. Compare the tweet statistics of user's tweets with the top tweets in niche.</a:t>
            </a:r>
            <a:endParaRPr sz="1290">
              <a:solidFill>
                <a:srgbClr val="202124"/>
              </a:solidFill>
            </a:endParaRPr>
          </a:p>
          <a:p>
            <a:pPr indent="0" lvl="0" marL="0" rtl="0" algn="l">
              <a:spcBef>
                <a:spcPts val="1200"/>
              </a:spcBef>
              <a:spcAft>
                <a:spcPts val="1200"/>
              </a:spcAft>
              <a:buSzPts val="605"/>
              <a:buNone/>
            </a:pPr>
            <a:r>
              <a:t/>
            </a:r>
            <a:endParaRPr sz="1290">
              <a:solidFill>
                <a:srgbClr val="202124"/>
              </a:solidFill>
            </a:endParaRPr>
          </a:p>
        </p:txBody>
      </p:sp>
      <p:pic>
        <p:nvPicPr>
          <p:cNvPr id="146" name="Google Shape;146;p21"/>
          <p:cNvPicPr preferRelativeResize="0"/>
          <p:nvPr/>
        </p:nvPicPr>
        <p:blipFill>
          <a:blip r:embed="rId3">
            <a:alphaModFix/>
          </a:blip>
          <a:stretch>
            <a:fillRect/>
          </a:stretch>
        </p:blipFill>
        <p:spPr>
          <a:xfrm>
            <a:off x="7087570" y="2571750"/>
            <a:ext cx="2056432" cy="1345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